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4"/>
  </p:notesMasterIdLst>
  <p:handoutMasterIdLst>
    <p:handoutMasterId r:id="rId35"/>
  </p:handoutMasterIdLst>
  <p:sldIdLst>
    <p:sldId id="256" r:id="rId5"/>
    <p:sldId id="266" r:id="rId6"/>
    <p:sldId id="271" r:id="rId7"/>
    <p:sldId id="282" r:id="rId8"/>
    <p:sldId id="283" r:id="rId9"/>
    <p:sldId id="277" r:id="rId10"/>
    <p:sldId id="278" r:id="rId11"/>
    <p:sldId id="279" r:id="rId12"/>
    <p:sldId id="280" r:id="rId13"/>
    <p:sldId id="281" r:id="rId14"/>
    <p:sldId id="284" r:id="rId15"/>
    <p:sldId id="285" r:id="rId16"/>
    <p:sldId id="294" r:id="rId17"/>
    <p:sldId id="269" r:id="rId18"/>
    <p:sldId id="288" r:id="rId19"/>
    <p:sldId id="289" r:id="rId20"/>
    <p:sldId id="290" r:id="rId21"/>
    <p:sldId id="291" r:id="rId22"/>
    <p:sldId id="292" r:id="rId23"/>
    <p:sldId id="293" r:id="rId24"/>
    <p:sldId id="296" r:id="rId25"/>
    <p:sldId id="297" r:id="rId26"/>
    <p:sldId id="298" r:id="rId27"/>
    <p:sldId id="299" r:id="rId28"/>
    <p:sldId id="286" r:id="rId29"/>
    <p:sldId id="300" r:id="rId30"/>
    <p:sldId id="301" r:id="rId31"/>
    <p:sldId id="302"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4" autoAdjust="0"/>
    <p:restoredTop sz="95539" autoAdjust="0"/>
  </p:normalViewPr>
  <p:slideViewPr>
    <p:cSldViewPr snapToGrid="0">
      <p:cViewPr>
        <p:scale>
          <a:sx n="180" d="100"/>
          <a:sy n="180" d="100"/>
        </p:scale>
        <p:origin x="3656" y="6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3/1/23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15</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0">
                <a:solidFill>
                  <a:schemeClr val="bg1">
                    <a:lumMod val="50000"/>
                  </a:schemeClr>
                </a:solidFill>
                <a:latin typeface="+mn-lt"/>
              </a:defRPr>
            </a:lvl1pPr>
          </a:lstStyle>
          <a:p>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5"/>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 id="2147483685" r:id="rId13"/>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a:solidFill>
                  <a:srgbClr val="FFFFFF"/>
                </a:solidFill>
                <a:latin typeface="+mj-lt"/>
                <a:ea typeface="+mj-ea"/>
                <a:cs typeface="+mj-cs"/>
              </a:rPr>
              <a:t>SpotCheckAI: Deliverable 1</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r>
              <a:rPr lang="en-US" dirty="0"/>
              <a:t>Front End: HTML, CSS, JavaScript, React, Ionic, </a:t>
            </a:r>
            <a:r>
              <a:rPr lang="en-US" dirty="0" err="1"/>
              <a:t>Axios</a:t>
            </a:r>
            <a:endParaRPr lang="en-US" dirty="0"/>
          </a:p>
          <a:p>
            <a:r>
              <a:rPr lang="en-US" dirty="0"/>
              <a:t>Back End: Python, Django, Django REST, TensorFlow, </a:t>
            </a:r>
            <a:r>
              <a:rPr lang="en-US" dirty="0" err="1"/>
              <a:t>Keras</a:t>
            </a:r>
            <a:endParaRPr lang="en-US" dirty="0"/>
          </a:p>
          <a:p>
            <a:pPr lvl="1"/>
            <a:r>
              <a:rPr lang="en-US" dirty="0"/>
              <a:t>Python Package Dependencies: NumPy, Matplotlib, OpenCV, Pillow (PIL)</a:t>
            </a:r>
          </a:p>
          <a:p>
            <a:r>
              <a:rPr lang="en-US" dirty="0"/>
              <a:t>Other Technologies Used: Google Authenticator, </a:t>
            </a:r>
            <a:r>
              <a:rPr lang="en-US" dirty="0" err="1"/>
              <a:t>Github</a:t>
            </a:r>
            <a:r>
              <a:rPr lang="en-US" dirty="0"/>
              <a:t>, Git, Visual Studio Code (</a:t>
            </a:r>
            <a:r>
              <a:rPr lang="en-US" dirty="0" err="1"/>
              <a:t>VSCode</a:t>
            </a:r>
            <a:r>
              <a:rPr lang="en-US" dirty="0"/>
              <a:t>), Google </a:t>
            </a:r>
            <a:r>
              <a:rPr lang="en-US" dirty="0" err="1"/>
              <a:t>Colaboratory</a:t>
            </a:r>
            <a:r>
              <a:rPr lang="en-US" dirty="0"/>
              <a:t>, Jira, </a:t>
            </a:r>
            <a:r>
              <a:rPr lang="en-US" dirty="0" err="1"/>
              <a:t>Photopea</a:t>
            </a:r>
            <a:endParaRPr lang="en-US" dirty="0"/>
          </a:p>
          <a:p>
            <a:endParaRPr lang="en-US" dirty="0"/>
          </a:p>
          <a:p>
            <a:pPr marL="0" indent="0">
              <a:buNone/>
            </a:pPr>
            <a:r>
              <a:rPr lang="en-US" dirty="0"/>
              <a:t>Note: This is the list of technologies employed for the MVP only.</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104" name="Picture 8" descr="ionic&quot; Icon - Download for free – Iconduck">
            <a:extLst>
              <a:ext uri="{FF2B5EF4-FFF2-40B4-BE49-F238E27FC236}">
                <a16:creationId xmlns:a16="http://schemas.microsoft.com/office/drawing/2014/main" id="{A2300DCF-4D9B-4722-9094-282755256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984" y="5325058"/>
            <a:ext cx="997098"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act (JavaScript library) - Wikipedia">
            <a:extLst>
              <a:ext uri="{FF2B5EF4-FFF2-40B4-BE49-F238E27FC236}">
                <a16:creationId xmlns:a16="http://schemas.microsoft.com/office/drawing/2014/main" id="{392ACE05-DF78-3FD0-1787-78BCE5A4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01" y="5325058"/>
            <a:ext cx="1147124"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ython (programming language) - Wikipedia">
            <a:extLst>
              <a:ext uri="{FF2B5EF4-FFF2-40B4-BE49-F238E27FC236}">
                <a16:creationId xmlns:a16="http://schemas.microsoft.com/office/drawing/2014/main" id="{B7092E22-BFEB-FEC6-D0B4-39250ADE4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444" y="5325058"/>
            <a:ext cx="997097" cy="109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55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Algorithms</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dirty="0"/>
              <a:t>**ADD IMAGE HERE TO EXPLAIN**</a:t>
            </a:r>
          </a:p>
          <a:p>
            <a:endParaRPr lang="en-US" dirty="0"/>
          </a:p>
          <a:p>
            <a:endParaRPr lang="en-US" dirty="0"/>
          </a:p>
        </p:txBody>
      </p:sp>
    </p:spTree>
    <p:extLst>
      <p:ext uri="{BB962C8B-B14F-4D97-AF65-F5344CB8AC3E}">
        <p14:creationId xmlns:p14="http://schemas.microsoft.com/office/powerpoint/2010/main" val="30577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4027815970"/>
              </p:ext>
            </p:extLst>
          </p:nvPr>
        </p:nvGraphicFramePr>
        <p:xfrm>
          <a:off x="4606772" y="481477"/>
          <a:ext cx="6108036" cy="5874873"/>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be able to use this on any device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chat with someone or find out more information regarding the website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have instant feedback as well as detailed feedback</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this to have reliable and provide information about the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be warned that this does not replace a physician and that I should know that before using it</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to interface to be easy to understand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As a user I want my data to be protected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2762517778"/>
              </p:ext>
            </p:extLst>
          </p:nvPr>
        </p:nvGraphicFramePr>
        <p:xfrm>
          <a:off x="2143760" y="1390197"/>
          <a:ext cx="7904480" cy="453308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sp>
        <p:nvSpPr>
          <p:cNvPr id="3" name="Content Placeholder 2">
            <a:extLst>
              <a:ext uri="{FF2B5EF4-FFF2-40B4-BE49-F238E27FC236}">
                <a16:creationId xmlns:a16="http://schemas.microsoft.com/office/drawing/2014/main" id="{8B5999BC-1705-CC23-4348-35432C2A8D6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82527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sp>
        <p:nvSpPr>
          <p:cNvPr id="3" name="Content Placeholder 2">
            <a:extLst>
              <a:ext uri="{FF2B5EF4-FFF2-40B4-BE49-F238E27FC236}">
                <a16:creationId xmlns:a16="http://schemas.microsoft.com/office/drawing/2014/main" id="{661A4957-1E6F-C073-79C2-7A6F3976C4B9}"/>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82618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1030464352"/>
              </p:ext>
            </p:extLst>
          </p:nvPr>
        </p:nvGraphicFramePr>
        <p:xfrm>
          <a:off x="2111851" y="268732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a:t>
            </a:r>
          </a:p>
          <a:p>
            <a:r>
              <a:rPr lang="en-US" dirty="0"/>
              <a:t>MVP Video:</a:t>
            </a:r>
          </a:p>
        </p:txBody>
      </p:sp>
    </p:spTree>
    <p:extLst>
      <p:ext uri="{BB962C8B-B14F-4D97-AF65-F5344CB8AC3E}">
        <p14:creationId xmlns:p14="http://schemas.microsoft.com/office/powerpoint/2010/main" val="676610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lstStyle/>
          <a:p>
            <a:r>
              <a:rPr lang="en-US" dirty="0"/>
              <a:t>Presenter name</a:t>
            </a:r>
          </a:p>
          <a:p>
            <a:endParaRPr lang="en-US" dirty="0"/>
          </a:p>
          <a:p>
            <a:r>
              <a:rPr lang="en-US" dirty="0"/>
              <a:t>Email address</a:t>
            </a:r>
          </a:p>
          <a:p>
            <a:endParaRPr lang="en-US" dirty="0"/>
          </a:p>
          <a:p>
            <a:r>
              <a:rPr lang="en-US" dirty="0"/>
              <a:t>Website</a:t>
            </a:r>
          </a:p>
        </p:txBody>
      </p:sp>
      <p:pic>
        <p:nvPicPr>
          <p:cNvPr id="52" name="Picture Placeholder 51" descr="A picture containing sky, outdoor, mountain, nature, stars">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9144000" cy="4532313"/>
          </a:xfrm>
        </p:spPr>
      </p:pic>
      <p:pic>
        <p:nvPicPr>
          <p:cNvPr id="58" name="Picture Placeholder 57" descr="A picture containing mountain, sky, outdoor, nature">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4532313"/>
            <a:ext cx="3048000" cy="2325687"/>
          </a:xfrm>
        </p:spPr>
      </p:pic>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4294967295"/>
          </p:nvPr>
        </p:nvSpPr>
        <p:spPr>
          <a:xfrm>
            <a:off x="11365992" y="6356350"/>
            <a:ext cx="630936" cy="365125"/>
          </a:xfrm>
          <a:prstGeom prst="rect">
            <a:avLst/>
          </a:prstGeom>
        </p:spPr>
        <p:txBody>
          <a:bodyPr/>
          <a:lstStyle/>
          <a:p>
            <a:pPr lvl="0"/>
            <a:fld id="{D39F39FF-F5CB-4ACA-9B46-4CCF89ECA75F}" type="slidenum">
              <a:rPr lang="en-US" noProof="0" smtClean="0"/>
              <a:pPr lvl="0"/>
              <a:t>29</a:t>
            </a:fld>
            <a:endParaRPr lang="en-US" noProof="0" dirty="0"/>
          </a:p>
        </p:txBody>
      </p:sp>
    </p:spTree>
    <p:extLst>
      <p:ext uri="{BB962C8B-B14F-4D97-AF65-F5344CB8AC3E}">
        <p14:creationId xmlns:p14="http://schemas.microsoft.com/office/powerpoint/2010/main" val="76761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fontScale="92500" lnSpcReduction="10000"/>
          </a:bodyPr>
          <a:lstStyle/>
          <a:p>
            <a:pPr marL="0" indent="0">
              <a:buNone/>
            </a:pPr>
            <a:r>
              <a:rPr lang="en-US" dirty="0"/>
              <a:t>The current average wait time to see a physician, regardless of their specialty, is 26 days. When diagnosing skin cancer, the process involves scheduling a dermatology appointment, undergoing a visual inspection, and sending the sample for pathology review. This process is time-consuming and can cause delays in treatment for patients.</a:t>
            </a:r>
          </a:p>
          <a:p>
            <a:pPr marL="0" indent="0">
              <a:buNone/>
            </a:pPr>
            <a:endParaRPr lang="en-US" dirty="0"/>
          </a:p>
          <a:p>
            <a:pPr marL="0" indent="0">
              <a:buNone/>
            </a:pPr>
            <a:r>
              <a:rPr lang="en-US" dirty="0"/>
              <a:t>To address this issue, a proposed solution uses machine learning algorithms to triage patients effectively. By analyzing skin lesion images, the application would be able to identify cases with a higher certainty of being cancerous, allowing those patients to be prioritized for earlier appointments. This approach has the potential to reduce wait times and improve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lstStyle/>
          <a:p>
            <a:pPr marL="0" indent="0">
              <a:buNone/>
            </a:pPr>
            <a:r>
              <a:rPr lang="en-US" dirty="0"/>
              <a:t>The </a:t>
            </a:r>
            <a:r>
              <a:rPr lang="en-US" dirty="0" err="1"/>
              <a:t>SpotCheckAI</a:t>
            </a:r>
            <a:r>
              <a:rPr lang="en-US" dirty="0"/>
              <a:t> progressive web application aims to predict whether a skin lesion is potentially cancerous or benign. The application would allow the end-user to upload an image and return a response corresponding to the degree of certainty based off the machine learning model. The application aims to streamline a physician’s practice as well as providing preliminary responses to the end-user. Furthermore, the application is open-source, which means that it can be further developed and improved with enhancements to the machine learning model.</a:t>
            </a:r>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Emily Rodriguez</a:t>
            </a:r>
          </a:p>
          <a:p>
            <a:pPr marL="0" indent="0">
              <a:buNone/>
            </a:pPr>
            <a:r>
              <a:rPr lang="en-US" dirty="0"/>
              <a:t>Age: 29</a:t>
            </a:r>
          </a:p>
          <a:p>
            <a:pPr marL="0" indent="0">
              <a:buNone/>
            </a:pPr>
            <a:r>
              <a:rPr lang="en-US" dirty="0"/>
              <a:t>Occupation: Outdoor Recreation Guide</a:t>
            </a:r>
          </a:p>
          <a:p>
            <a:pPr marL="0" indent="0">
              <a:buNone/>
            </a:pPr>
            <a:r>
              <a:rPr lang="en-US" dirty="0"/>
              <a:t>Education: Associate's degree in Outdoor Recreation</a:t>
            </a:r>
          </a:p>
          <a:p>
            <a:pPr marL="0" indent="0">
              <a:buNone/>
            </a:pPr>
            <a:r>
              <a:rPr lang="en-US"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dirty="0"/>
          </a:p>
          <a:p>
            <a:pPr marL="0" indent="0">
              <a:buNone/>
            </a:pPr>
            <a:r>
              <a:rPr lang="en-US"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dirty="0"/>
          </a:p>
          <a:p>
            <a:pPr marL="0" indent="0">
              <a:buNone/>
            </a:pPr>
            <a:r>
              <a:rPr lang="en-US"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dirty="0"/>
          </a:p>
          <a:p>
            <a:pPr marL="0" indent="0">
              <a:buNone/>
            </a:pPr>
            <a:r>
              <a:rPr lang="en-US"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55000" lnSpcReduction="20000"/>
          </a:bodyPr>
          <a:lstStyle/>
          <a:p>
            <a:pPr marL="0" indent="0">
              <a:buNone/>
            </a:pPr>
            <a:r>
              <a:rPr lang="en-US" dirty="0"/>
              <a:t>Name: Thomas Lee</a:t>
            </a:r>
          </a:p>
          <a:p>
            <a:pPr marL="0" indent="0">
              <a:buNone/>
            </a:pPr>
            <a:r>
              <a:rPr lang="en-US" dirty="0"/>
              <a:t>Age: 45</a:t>
            </a:r>
          </a:p>
          <a:p>
            <a:pPr marL="0" indent="0">
              <a:buNone/>
            </a:pPr>
            <a:r>
              <a:rPr lang="en-US" dirty="0"/>
              <a:t>Occupation: Sales Manager</a:t>
            </a:r>
          </a:p>
          <a:p>
            <a:pPr marL="0" indent="0">
              <a:buNone/>
            </a:pPr>
            <a:r>
              <a:rPr lang="en-US" dirty="0"/>
              <a:t>Education: Bachelor's degree in Marketing</a:t>
            </a:r>
          </a:p>
          <a:p>
            <a:pPr marL="0" indent="0">
              <a:buNone/>
            </a:pPr>
            <a:r>
              <a:rPr lang="en-US"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dirty="0"/>
          </a:p>
          <a:p>
            <a:pPr marL="0" indent="0">
              <a:buNone/>
            </a:pPr>
            <a:r>
              <a:rPr lang="en-US"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dirty="0"/>
          </a:p>
          <a:p>
            <a:pPr marL="0" indent="0">
              <a:buNone/>
            </a:pPr>
            <a:r>
              <a:rPr lang="en-US"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dirty="0"/>
          </a:p>
          <a:p>
            <a:pPr marL="0" indent="0">
              <a:buNone/>
            </a:pPr>
            <a:r>
              <a:rPr lang="en-US"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59152A6-D9F2-46C7-B217-D613495E7AF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2318</Words>
  <Application>Microsoft Macintosh PowerPoint</Application>
  <PresentationFormat>Widescreen</PresentationFormat>
  <Paragraphs>403</Paragraphs>
  <Slides>29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Calibri</vt:lpstr>
      <vt:lpstr>ColorBlockVTI</vt:lpstr>
      <vt:lpstr>SpotCheckAI: Deliverable 1</vt:lpstr>
      <vt:lpstr>Agenda</vt:lpstr>
      <vt:lpstr>Team Roles and Responsibilities</vt:lpstr>
      <vt:lpstr>Problem Statement</vt:lpstr>
      <vt:lpstr>Project Description</vt:lpstr>
      <vt:lpstr>Persona 1</vt:lpstr>
      <vt:lpstr>Persona 2</vt:lpstr>
      <vt:lpstr>Persona 3</vt:lpstr>
      <vt:lpstr>Minimum Viable Product</vt:lpstr>
      <vt:lpstr>Current Technologies Utilized</vt:lpstr>
      <vt:lpstr>Algorithms</vt:lpstr>
      <vt:lpstr>Diagrams: Architecture</vt:lpstr>
      <vt:lpstr>Diagrams: User Sequence</vt:lpstr>
      <vt:lpstr>Product Backlog</vt:lpstr>
      <vt:lpstr>Catalyst 1 Backlog</vt:lpstr>
      <vt:lpstr>User Stories and Acceptance Criteria</vt:lpstr>
      <vt:lpstr>Test Cases</vt:lpstr>
      <vt:lpstr>Stories Completed</vt:lpstr>
      <vt:lpstr>Team Velocity</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2023-03-03T08:51:51Z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